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5"/>
    <p:sldId id="257" r:id="rId26"/>
    <p:sldId id="258" r:id="rId27"/>
    <p:sldId id="259" r:id="rId28"/>
    <p:sldId id="260" r:id="rId29"/>
    <p:sldId id="261" r:id="rId30"/>
    <p:sldId id="262" r:id="rId31"/>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ato 1" charset="1" panose="020F0502020204030203"/>
      <p:regular r:id="rId10"/>
    </p:embeddedFont>
    <p:embeddedFont>
      <p:font typeface="Lato 1 Bold" charset="1" panose="020F0502020204030203"/>
      <p:regular r:id="rId11"/>
    </p:embeddedFont>
    <p:embeddedFont>
      <p:font typeface="Lato 1 Italics" charset="1" panose="020F0502020204030203"/>
      <p:regular r:id="rId12"/>
    </p:embeddedFont>
    <p:embeddedFont>
      <p:font typeface="Lato 1 Bold Italics" charset="1" panose="020F0502020204030203"/>
      <p:regular r:id="rId13"/>
    </p:embeddedFont>
    <p:embeddedFont>
      <p:font typeface="Retropix" charset="1" panose="00000000000000000000"/>
      <p:regular r:id="rId14"/>
    </p:embeddedFont>
    <p:embeddedFont>
      <p:font typeface="Lato 2" charset="1" panose="020F0502020204030203"/>
      <p:regular r:id="rId15"/>
    </p:embeddedFont>
    <p:embeddedFont>
      <p:font typeface="Lato 2 Bold" charset="1" panose="020F0502020204030203"/>
      <p:regular r:id="rId16"/>
    </p:embeddedFont>
    <p:embeddedFont>
      <p:font typeface="Lato 2 Italics" charset="1" panose="020F0502020204030203"/>
      <p:regular r:id="rId17"/>
    </p:embeddedFont>
    <p:embeddedFont>
      <p:font typeface="Lato 2 Bold Italics" charset="1" panose="020F0502020204030203"/>
      <p:regular r:id="rId18"/>
    </p:embeddedFont>
    <p:embeddedFont>
      <p:font typeface="Lato 2 Thin" charset="1" panose="020F0502020204030203"/>
      <p:regular r:id="rId19"/>
    </p:embeddedFont>
    <p:embeddedFont>
      <p:font typeface="Lato 2 Thin Italics" charset="1" panose="020F0502020204030203"/>
      <p:regular r:id="rId20"/>
    </p:embeddedFont>
    <p:embeddedFont>
      <p:font typeface="Lato 2 Light" charset="1" panose="020F0502020204030203"/>
      <p:regular r:id="rId21"/>
    </p:embeddedFont>
    <p:embeddedFont>
      <p:font typeface="Lato 2 Light Italics" charset="1" panose="020F0502020204030203"/>
      <p:regular r:id="rId22"/>
    </p:embeddedFont>
    <p:embeddedFont>
      <p:font typeface="Lato 2 Heavy" charset="1" panose="020F0502020204030203"/>
      <p:regular r:id="rId23"/>
    </p:embeddedFont>
    <p:embeddedFont>
      <p:font typeface="Lato 2 Heavy Italics" charset="1" panose="020F0502020204030203"/>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slides/slide1.xml" Type="http://schemas.openxmlformats.org/officeDocument/2006/relationships/slide"/><Relationship Id="rId26" Target="slides/slide2.xml" Type="http://schemas.openxmlformats.org/officeDocument/2006/relationships/slide"/><Relationship Id="rId27" Target="slides/slide3.xml" Type="http://schemas.openxmlformats.org/officeDocument/2006/relationships/slide"/><Relationship Id="rId28" Target="slides/slide4.xml" Type="http://schemas.openxmlformats.org/officeDocument/2006/relationships/slide"/><Relationship Id="rId29" Target="slides/slide5.xml" Type="http://schemas.openxmlformats.org/officeDocument/2006/relationships/slide"/><Relationship Id="rId3" Target="viewProps.xml" Type="http://schemas.openxmlformats.org/officeDocument/2006/relationships/viewProps"/><Relationship Id="rId30" Target="slides/slide6.xml" Type="http://schemas.openxmlformats.org/officeDocument/2006/relationships/slide"/><Relationship Id="rId31" Target="slides/slide7.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svg>
</file>

<file path=ppt/media/image18.png>
</file>

<file path=ppt/media/image2.svg>
</file>

<file path=ppt/media/image3.jpe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 Id="rId6" Target="../media/image1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3.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4.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15.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6.png" Type="http://schemas.openxmlformats.org/officeDocument/2006/relationships/image"/><Relationship Id="rId5" Target="../media/image17.svg" Type="http://schemas.openxmlformats.org/officeDocument/2006/relationships/image"/><Relationship Id="rId6"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262B3B"/>
        </a:solidFill>
      </p:bgPr>
    </p:bg>
    <p:spTree>
      <p:nvGrpSpPr>
        <p:cNvPr id="1" name=""/>
        <p:cNvGrpSpPr/>
        <p:nvPr/>
      </p:nvGrpSpPr>
      <p:grpSpPr>
        <a:xfrm>
          <a:off x="0" y="0"/>
          <a:ext cx="0" cy="0"/>
          <a:chOff x="0" y="0"/>
          <a:chExt cx="0" cy="0"/>
        </a:xfrm>
      </p:grpSpPr>
      <p:sp>
        <p:nvSpPr>
          <p:cNvPr name="Freeform 2" id="2"/>
          <p:cNvSpPr/>
          <p:nvPr/>
        </p:nvSpPr>
        <p:spPr>
          <a:xfrm flipH="false" flipV="false" rot="-5400000">
            <a:off x="-749047" y="2764629"/>
            <a:ext cx="2974499" cy="4759198"/>
          </a:xfrm>
          <a:custGeom>
            <a:avLst/>
            <a:gdLst/>
            <a:ahLst/>
            <a:cxnLst/>
            <a:rect r="r" b="b" t="t" l="l"/>
            <a:pathLst>
              <a:path h="4759198" w="2974499">
                <a:moveTo>
                  <a:pt x="0" y="0"/>
                </a:moveTo>
                <a:lnTo>
                  <a:pt x="2974499" y="0"/>
                </a:lnTo>
                <a:lnTo>
                  <a:pt x="2974499" y="4759198"/>
                </a:lnTo>
                <a:lnTo>
                  <a:pt x="0" y="475919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5400000">
            <a:off x="16331099" y="2763901"/>
            <a:ext cx="2974499" cy="4759198"/>
          </a:xfrm>
          <a:custGeom>
            <a:avLst/>
            <a:gdLst/>
            <a:ahLst/>
            <a:cxnLst/>
            <a:rect r="r" b="b" t="t" l="l"/>
            <a:pathLst>
              <a:path h="4759198" w="2974499">
                <a:moveTo>
                  <a:pt x="0" y="0"/>
                </a:moveTo>
                <a:lnTo>
                  <a:pt x="2974499" y="0"/>
                </a:lnTo>
                <a:lnTo>
                  <a:pt x="2974499" y="4759198"/>
                </a:lnTo>
                <a:lnTo>
                  <a:pt x="0" y="475919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948690" y="4231416"/>
            <a:ext cx="16390619" cy="1673225"/>
          </a:xfrm>
          <a:prstGeom prst="rect">
            <a:avLst/>
          </a:prstGeom>
        </p:spPr>
        <p:txBody>
          <a:bodyPr anchor="t" rtlCol="false" tIns="0" lIns="0" bIns="0" rIns="0">
            <a:spAutoFit/>
          </a:bodyPr>
          <a:lstStyle/>
          <a:p>
            <a:pPr algn="ctr">
              <a:lnSpc>
                <a:spcPts val="11499"/>
              </a:lnSpc>
            </a:pPr>
            <a:r>
              <a:rPr lang="en-US" sz="9999">
                <a:solidFill>
                  <a:srgbClr val="FFFFFF"/>
                </a:solidFill>
                <a:latin typeface="Retropix Bold"/>
              </a:rPr>
              <a:t>XSS REFLECTED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166" r="0" b="-9166"/>
            </a:stretch>
          </a:blipFill>
        </p:spPr>
      </p:sp>
      <p:sp>
        <p:nvSpPr>
          <p:cNvPr name="AutoShape 3" id="3"/>
          <p:cNvSpPr/>
          <p:nvPr/>
        </p:nvSpPr>
        <p:spPr>
          <a:xfrm>
            <a:off x="1028700" y="5500302"/>
            <a:ext cx="2458485" cy="0"/>
          </a:xfrm>
          <a:prstGeom prst="line">
            <a:avLst/>
          </a:prstGeom>
          <a:ln cap="flat" w="9525">
            <a:solidFill>
              <a:srgbClr val="FFFFFF"/>
            </a:solidFill>
            <a:prstDash val="solid"/>
            <a:headEnd type="none" len="sm" w="sm"/>
            <a:tailEnd type="none" len="sm" w="sm"/>
          </a:ln>
        </p:spPr>
      </p:sp>
      <p:sp>
        <p:nvSpPr>
          <p:cNvPr name="AutoShape 4" id="4"/>
          <p:cNvSpPr/>
          <p:nvPr/>
        </p:nvSpPr>
        <p:spPr>
          <a:xfrm>
            <a:off x="10647594" y="7784641"/>
            <a:ext cx="2458485" cy="0"/>
          </a:xfrm>
          <a:prstGeom prst="line">
            <a:avLst/>
          </a:prstGeom>
          <a:ln cap="flat" w="9525">
            <a:solidFill>
              <a:srgbClr val="FFFFFF"/>
            </a:solidFill>
            <a:prstDash val="solid"/>
            <a:headEnd type="none" len="sm" w="sm"/>
            <a:tailEnd type="none" len="sm" w="sm"/>
          </a:ln>
        </p:spPr>
      </p:sp>
      <p:sp>
        <p:nvSpPr>
          <p:cNvPr name="AutoShape 5" id="5"/>
          <p:cNvSpPr/>
          <p:nvPr/>
        </p:nvSpPr>
        <p:spPr>
          <a:xfrm>
            <a:off x="6944520" y="5500302"/>
            <a:ext cx="2458485" cy="0"/>
          </a:xfrm>
          <a:prstGeom prst="line">
            <a:avLst/>
          </a:prstGeom>
          <a:ln cap="flat" w="9525">
            <a:solidFill>
              <a:srgbClr val="FFFFFF"/>
            </a:solidFill>
            <a:prstDash val="solid"/>
            <a:headEnd type="none" len="sm" w="sm"/>
            <a:tailEnd type="none" len="sm" w="sm"/>
          </a:ln>
        </p:spPr>
      </p:sp>
      <p:sp>
        <p:nvSpPr>
          <p:cNvPr name="AutoShape 6" id="6"/>
          <p:cNvSpPr/>
          <p:nvPr/>
        </p:nvSpPr>
        <p:spPr>
          <a:xfrm>
            <a:off x="3997443" y="5500302"/>
            <a:ext cx="2458485" cy="0"/>
          </a:xfrm>
          <a:prstGeom prst="line">
            <a:avLst/>
          </a:prstGeom>
          <a:ln cap="flat" w="9525">
            <a:solidFill>
              <a:srgbClr val="FFFFFF"/>
            </a:solidFill>
            <a:prstDash val="solid"/>
            <a:headEnd type="none" len="sm" w="sm"/>
            <a:tailEnd type="none" len="sm" w="sm"/>
          </a:ln>
        </p:spPr>
      </p:sp>
      <p:sp>
        <p:nvSpPr>
          <p:cNvPr name="AutoShape 7" id="7"/>
          <p:cNvSpPr/>
          <p:nvPr/>
        </p:nvSpPr>
        <p:spPr>
          <a:xfrm>
            <a:off x="13616336" y="7784641"/>
            <a:ext cx="2458485" cy="0"/>
          </a:xfrm>
          <a:prstGeom prst="line">
            <a:avLst/>
          </a:prstGeom>
          <a:ln cap="flat" w="9525">
            <a:solidFill>
              <a:srgbClr val="FFFFFF"/>
            </a:solidFill>
            <a:prstDash val="solid"/>
            <a:headEnd type="none" len="sm" w="sm"/>
            <a:tailEnd type="none" len="sm" w="sm"/>
          </a:ln>
        </p:spPr>
      </p:sp>
      <p:sp>
        <p:nvSpPr>
          <p:cNvPr name="Freeform 8" id="8"/>
          <p:cNvSpPr/>
          <p:nvPr/>
        </p:nvSpPr>
        <p:spPr>
          <a:xfrm flipH="false" flipV="false" rot="0">
            <a:off x="0" y="6255984"/>
            <a:ext cx="2697474" cy="1854513"/>
          </a:xfrm>
          <a:custGeom>
            <a:avLst/>
            <a:gdLst/>
            <a:ahLst/>
            <a:cxnLst/>
            <a:rect r="r" b="b" t="t" l="l"/>
            <a:pathLst>
              <a:path h="1854513" w="2697474">
                <a:moveTo>
                  <a:pt x="0" y="0"/>
                </a:moveTo>
                <a:lnTo>
                  <a:pt x="2697474" y="0"/>
                </a:lnTo>
                <a:lnTo>
                  <a:pt x="2697474" y="1854514"/>
                </a:lnTo>
                <a:lnTo>
                  <a:pt x="0" y="185451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10800000">
            <a:off x="13693385" y="2321395"/>
            <a:ext cx="4762873" cy="2464787"/>
          </a:xfrm>
          <a:custGeom>
            <a:avLst/>
            <a:gdLst/>
            <a:ahLst/>
            <a:cxnLst/>
            <a:rect r="r" b="b" t="t" l="l"/>
            <a:pathLst>
              <a:path h="2464787" w="4762873">
                <a:moveTo>
                  <a:pt x="0" y="0"/>
                </a:moveTo>
                <a:lnTo>
                  <a:pt x="4762873" y="0"/>
                </a:lnTo>
                <a:lnTo>
                  <a:pt x="4762873" y="2464786"/>
                </a:lnTo>
                <a:lnTo>
                  <a:pt x="0" y="246478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2192071" y="1281095"/>
            <a:ext cx="7732224" cy="1346200"/>
          </a:xfrm>
          <a:prstGeom prst="rect">
            <a:avLst/>
          </a:prstGeom>
        </p:spPr>
        <p:txBody>
          <a:bodyPr anchor="t" rtlCol="false" tIns="0" lIns="0" bIns="0" rIns="0">
            <a:spAutoFit/>
          </a:bodyPr>
          <a:lstStyle/>
          <a:p>
            <a:pPr>
              <a:lnSpc>
                <a:spcPts val="9200"/>
              </a:lnSpc>
            </a:pPr>
            <a:r>
              <a:rPr lang="en-US" sz="8000">
                <a:solidFill>
                  <a:srgbClr val="FFFFFF"/>
                </a:solidFill>
                <a:latin typeface="Retropix Bold"/>
              </a:rPr>
              <a:t>ARGOMENTI</a:t>
            </a:r>
          </a:p>
        </p:txBody>
      </p:sp>
      <p:sp>
        <p:nvSpPr>
          <p:cNvPr name="TextBox 11" id="11"/>
          <p:cNvSpPr txBox="true"/>
          <p:nvPr/>
        </p:nvSpPr>
        <p:spPr>
          <a:xfrm rot="0">
            <a:off x="1426445" y="4191359"/>
            <a:ext cx="1662995" cy="1148716"/>
          </a:xfrm>
          <a:prstGeom prst="rect">
            <a:avLst/>
          </a:prstGeom>
        </p:spPr>
        <p:txBody>
          <a:bodyPr anchor="t" rtlCol="false" tIns="0" lIns="0" bIns="0" rIns="0">
            <a:spAutoFit/>
          </a:bodyPr>
          <a:lstStyle/>
          <a:p>
            <a:pPr algn="ctr">
              <a:lnSpc>
                <a:spcPts val="7935"/>
              </a:lnSpc>
            </a:pPr>
            <a:r>
              <a:rPr lang="en-US" sz="6900">
                <a:solidFill>
                  <a:srgbClr val="87DDEB"/>
                </a:solidFill>
                <a:latin typeface="Retropix Bold"/>
              </a:rPr>
              <a:t>01</a:t>
            </a:r>
          </a:p>
        </p:txBody>
      </p:sp>
      <p:sp>
        <p:nvSpPr>
          <p:cNvPr name="TextBox 12" id="12"/>
          <p:cNvSpPr txBox="true"/>
          <p:nvPr/>
        </p:nvSpPr>
        <p:spPr>
          <a:xfrm rot="0">
            <a:off x="11045339" y="6475698"/>
            <a:ext cx="1662995" cy="1148716"/>
          </a:xfrm>
          <a:prstGeom prst="rect">
            <a:avLst/>
          </a:prstGeom>
        </p:spPr>
        <p:txBody>
          <a:bodyPr anchor="t" rtlCol="false" tIns="0" lIns="0" bIns="0" rIns="0">
            <a:spAutoFit/>
          </a:bodyPr>
          <a:lstStyle/>
          <a:p>
            <a:pPr algn="ctr">
              <a:lnSpc>
                <a:spcPts val="7935"/>
              </a:lnSpc>
            </a:pPr>
            <a:r>
              <a:rPr lang="en-US" sz="6900">
                <a:solidFill>
                  <a:srgbClr val="87DDEB"/>
                </a:solidFill>
                <a:latin typeface="Retropix Bold"/>
              </a:rPr>
              <a:t>04</a:t>
            </a:r>
          </a:p>
        </p:txBody>
      </p:sp>
      <p:sp>
        <p:nvSpPr>
          <p:cNvPr name="TextBox 13" id="13"/>
          <p:cNvSpPr txBox="true"/>
          <p:nvPr/>
        </p:nvSpPr>
        <p:spPr>
          <a:xfrm rot="0">
            <a:off x="7342265" y="4191359"/>
            <a:ext cx="1662995" cy="1148716"/>
          </a:xfrm>
          <a:prstGeom prst="rect">
            <a:avLst/>
          </a:prstGeom>
        </p:spPr>
        <p:txBody>
          <a:bodyPr anchor="t" rtlCol="false" tIns="0" lIns="0" bIns="0" rIns="0">
            <a:spAutoFit/>
          </a:bodyPr>
          <a:lstStyle/>
          <a:p>
            <a:pPr algn="ctr">
              <a:lnSpc>
                <a:spcPts val="7935"/>
              </a:lnSpc>
            </a:pPr>
            <a:r>
              <a:rPr lang="en-US" sz="6900">
                <a:solidFill>
                  <a:srgbClr val="87DDEB"/>
                </a:solidFill>
                <a:latin typeface="Retropix Bold"/>
              </a:rPr>
              <a:t>03</a:t>
            </a:r>
          </a:p>
        </p:txBody>
      </p:sp>
      <p:sp>
        <p:nvSpPr>
          <p:cNvPr name="TextBox 14" id="14"/>
          <p:cNvSpPr txBox="true"/>
          <p:nvPr/>
        </p:nvSpPr>
        <p:spPr>
          <a:xfrm rot="0">
            <a:off x="4395188" y="4191359"/>
            <a:ext cx="1662995" cy="1148716"/>
          </a:xfrm>
          <a:prstGeom prst="rect">
            <a:avLst/>
          </a:prstGeom>
        </p:spPr>
        <p:txBody>
          <a:bodyPr anchor="t" rtlCol="false" tIns="0" lIns="0" bIns="0" rIns="0">
            <a:spAutoFit/>
          </a:bodyPr>
          <a:lstStyle/>
          <a:p>
            <a:pPr algn="ctr">
              <a:lnSpc>
                <a:spcPts val="7935"/>
              </a:lnSpc>
            </a:pPr>
            <a:r>
              <a:rPr lang="en-US" sz="6900">
                <a:solidFill>
                  <a:srgbClr val="87DDEB"/>
                </a:solidFill>
                <a:latin typeface="Retropix Bold"/>
              </a:rPr>
              <a:t>02</a:t>
            </a:r>
          </a:p>
        </p:txBody>
      </p:sp>
      <p:sp>
        <p:nvSpPr>
          <p:cNvPr name="TextBox 15" id="15"/>
          <p:cNvSpPr txBox="true"/>
          <p:nvPr/>
        </p:nvSpPr>
        <p:spPr>
          <a:xfrm rot="0">
            <a:off x="14014082" y="6475698"/>
            <a:ext cx="1662995" cy="1148716"/>
          </a:xfrm>
          <a:prstGeom prst="rect">
            <a:avLst/>
          </a:prstGeom>
        </p:spPr>
        <p:txBody>
          <a:bodyPr anchor="t" rtlCol="false" tIns="0" lIns="0" bIns="0" rIns="0">
            <a:spAutoFit/>
          </a:bodyPr>
          <a:lstStyle/>
          <a:p>
            <a:pPr algn="ctr">
              <a:lnSpc>
                <a:spcPts val="7935"/>
              </a:lnSpc>
            </a:pPr>
            <a:r>
              <a:rPr lang="en-US" sz="6900">
                <a:solidFill>
                  <a:srgbClr val="87DDEB"/>
                </a:solidFill>
                <a:latin typeface="Retropix Bold"/>
              </a:rPr>
              <a:t>05</a:t>
            </a:r>
          </a:p>
        </p:txBody>
      </p:sp>
      <p:sp>
        <p:nvSpPr>
          <p:cNvPr name="TextBox 16" id="16"/>
          <p:cNvSpPr txBox="true"/>
          <p:nvPr/>
        </p:nvSpPr>
        <p:spPr>
          <a:xfrm rot="0">
            <a:off x="13475460" y="8863553"/>
            <a:ext cx="3863850" cy="656589"/>
          </a:xfrm>
          <a:prstGeom prst="rect">
            <a:avLst/>
          </a:prstGeom>
        </p:spPr>
        <p:txBody>
          <a:bodyPr anchor="t" rtlCol="false" tIns="0" lIns="0" bIns="0" rIns="0">
            <a:spAutoFit/>
          </a:bodyPr>
          <a:lstStyle/>
          <a:p>
            <a:pPr algn="r">
              <a:lnSpc>
                <a:spcPts val="2660"/>
              </a:lnSpc>
            </a:pPr>
            <a:r>
              <a:rPr lang="en-US" sz="1900">
                <a:solidFill>
                  <a:srgbClr val="FFFFFF"/>
                </a:solidFill>
                <a:latin typeface="Lato 1"/>
              </a:rPr>
              <a:t>April</a:t>
            </a:r>
          </a:p>
          <a:p>
            <a:pPr algn="r">
              <a:lnSpc>
                <a:spcPts val="2660"/>
              </a:lnSpc>
            </a:pPr>
            <a:r>
              <a:rPr lang="en-US" sz="1900">
                <a:solidFill>
                  <a:srgbClr val="FFFFFF"/>
                </a:solidFill>
                <a:latin typeface="Lato 1"/>
              </a:rPr>
              <a:t>2023</a:t>
            </a:r>
          </a:p>
        </p:txBody>
      </p:sp>
      <p:sp>
        <p:nvSpPr>
          <p:cNvPr name="TextBox 17" id="17"/>
          <p:cNvSpPr txBox="true"/>
          <p:nvPr/>
        </p:nvSpPr>
        <p:spPr>
          <a:xfrm rot="0">
            <a:off x="1215176" y="5667652"/>
            <a:ext cx="2085532" cy="323214"/>
          </a:xfrm>
          <a:prstGeom prst="rect">
            <a:avLst/>
          </a:prstGeom>
        </p:spPr>
        <p:txBody>
          <a:bodyPr anchor="t" rtlCol="false" tIns="0" lIns="0" bIns="0" rIns="0">
            <a:spAutoFit/>
          </a:bodyPr>
          <a:lstStyle/>
          <a:p>
            <a:pPr algn="ctr">
              <a:lnSpc>
                <a:spcPts val="2660"/>
              </a:lnSpc>
              <a:spcBef>
                <a:spcPct val="0"/>
              </a:spcBef>
            </a:pPr>
            <a:r>
              <a:rPr lang="en-US" sz="1900">
                <a:solidFill>
                  <a:srgbClr val="FFFFFF"/>
                </a:solidFill>
                <a:latin typeface="Lato 1"/>
              </a:rPr>
              <a:t>Cos’è</a:t>
            </a:r>
          </a:p>
        </p:txBody>
      </p:sp>
      <p:sp>
        <p:nvSpPr>
          <p:cNvPr name="TextBox 18" id="18"/>
          <p:cNvSpPr txBox="true"/>
          <p:nvPr/>
        </p:nvSpPr>
        <p:spPr>
          <a:xfrm rot="0">
            <a:off x="10834070" y="7951990"/>
            <a:ext cx="2085532" cy="323214"/>
          </a:xfrm>
          <a:prstGeom prst="rect">
            <a:avLst/>
          </a:prstGeom>
        </p:spPr>
        <p:txBody>
          <a:bodyPr anchor="t" rtlCol="false" tIns="0" lIns="0" bIns="0" rIns="0">
            <a:spAutoFit/>
          </a:bodyPr>
          <a:lstStyle/>
          <a:p>
            <a:pPr algn="ctr">
              <a:lnSpc>
                <a:spcPts val="2660"/>
              </a:lnSpc>
              <a:spcBef>
                <a:spcPct val="0"/>
              </a:spcBef>
            </a:pPr>
            <a:r>
              <a:rPr lang="en-US" sz="1900">
                <a:solidFill>
                  <a:srgbClr val="FFFFFF"/>
                </a:solidFill>
                <a:latin typeface="Lato 1"/>
              </a:rPr>
              <a:t>Attacco a DVWA</a:t>
            </a:r>
          </a:p>
        </p:txBody>
      </p:sp>
      <p:sp>
        <p:nvSpPr>
          <p:cNvPr name="TextBox 19" id="19"/>
          <p:cNvSpPr txBox="true"/>
          <p:nvPr/>
        </p:nvSpPr>
        <p:spPr>
          <a:xfrm rot="0">
            <a:off x="7130997" y="5667652"/>
            <a:ext cx="2085532" cy="323214"/>
          </a:xfrm>
          <a:prstGeom prst="rect">
            <a:avLst/>
          </a:prstGeom>
        </p:spPr>
        <p:txBody>
          <a:bodyPr anchor="t" rtlCol="false" tIns="0" lIns="0" bIns="0" rIns="0">
            <a:spAutoFit/>
          </a:bodyPr>
          <a:lstStyle/>
          <a:p>
            <a:pPr algn="ctr">
              <a:lnSpc>
                <a:spcPts val="2660"/>
              </a:lnSpc>
              <a:spcBef>
                <a:spcPct val="0"/>
              </a:spcBef>
            </a:pPr>
            <a:r>
              <a:rPr lang="en-US" sz="1900">
                <a:solidFill>
                  <a:srgbClr val="FFFFFF"/>
                </a:solidFill>
                <a:latin typeface="Lato 1"/>
              </a:rPr>
              <a:t>Cosa è uno script</a:t>
            </a:r>
          </a:p>
        </p:txBody>
      </p:sp>
      <p:sp>
        <p:nvSpPr>
          <p:cNvPr name="TextBox 20" id="20"/>
          <p:cNvSpPr txBox="true"/>
          <p:nvPr/>
        </p:nvSpPr>
        <p:spPr>
          <a:xfrm rot="0">
            <a:off x="4183919" y="5667652"/>
            <a:ext cx="2085532" cy="323214"/>
          </a:xfrm>
          <a:prstGeom prst="rect">
            <a:avLst/>
          </a:prstGeom>
        </p:spPr>
        <p:txBody>
          <a:bodyPr anchor="t" rtlCol="false" tIns="0" lIns="0" bIns="0" rIns="0">
            <a:spAutoFit/>
          </a:bodyPr>
          <a:lstStyle/>
          <a:p>
            <a:pPr algn="ctr">
              <a:lnSpc>
                <a:spcPts val="2660"/>
              </a:lnSpc>
              <a:spcBef>
                <a:spcPct val="0"/>
              </a:spcBef>
            </a:pPr>
            <a:r>
              <a:rPr lang="en-US" sz="1900">
                <a:solidFill>
                  <a:srgbClr val="FFFFFF"/>
                </a:solidFill>
                <a:latin typeface="Lato 1"/>
              </a:rPr>
              <a:t>Come funziona</a:t>
            </a:r>
          </a:p>
        </p:txBody>
      </p:sp>
      <p:sp>
        <p:nvSpPr>
          <p:cNvPr name="TextBox 21" id="21"/>
          <p:cNvSpPr txBox="true"/>
          <p:nvPr/>
        </p:nvSpPr>
        <p:spPr>
          <a:xfrm rot="0">
            <a:off x="13802813" y="7951990"/>
            <a:ext cx="2085532" cy="323214"/>
          </a:xfrm>
          <a:prstGeom prst="rect">
            <a:avLst/>
          </a:prstGeom>
        </p:spPr>
        <p:txBody>
          <a:bodyPr anchor="t" rtlCol="false" tIns="0" lIns="0" bIns="0" rIns="0">
            <a:spAutoFit/>
          </a:bodyPr>
          <a:lstStyle/>
          <a:p>
            <a:pPr algn="ctr">
              <a:lnSpc>
                <a:spcPts val="2660"/>
              </a:lnSpc>
              <a:spcBef>
                <a:spcPct val="0"/>
              </a:spcBef>
            </a:pPr>
            <a:r>
              <a:rPr lang="en-US" sz="1900">
                <a:solidFill>
                  <a:srgbClr val="FFFFFF"/>
                </a:solidFill>
                <a:latin typeface="Lato 1"/>
              </a:rPr>
              <a:t>Risultati finali</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62B3B"/>
        </a:solidFill>
      </p:bgPr>
    </p:bg>
    <p:spTree>
      <p:nvGrpSpPr>
        <p:cNvPr id="1" name=""/>
        <p:cNvGrpSpPr/>
        <p:nvPr/>
      </p:nvGrpSpPr>
      <p:grpSpPr>
        <a:xfrm>
          <a:off x="0" y="0"/>
          <a:ext cx="0" cy="0"/>
          <a:chOff x="0" y="0"/>
          <a:chExt cx="0" cy="0"/>
        </a:xfrm>
      </p:grpSpPr>
      <p:sp>
        <p:nvSpPr>
          <p:cNvPr name="Freeform 2" id="2"/>
          <p:cNvSpPr/>
          <p:nvPr/>
        </p:nvSpPr>
        <p:spPr>
          <a:xfrm flipH="false" flipV="false" rot="0">
            <a:off x="10781821" y="2282357"/>
            <a:ext cx="3377640" cy="3429076"/>
          </a:xfrm>
          <a:custGeom>
            <a:avLst/>
            <a:gdLst/>
            <a:ahLst/>
            <a:cxnLst/>
            <a:rect r="r" b="b" t="t" l="l"/>
            <a:pathLst>
              <a:path h="3429076" w="3377640">
                <a:moveTo>
                  <a:pt x="0" y="0"/>
                </a:moveTo>
                <a:lnTo>
                  <a:pt x="3377640" y="0"/>
                </a:lnTo>
                <a:lnTo>
                  <a:pt x="3377640" y="3429076"/>
                </a:lnTo>
                <a:lnTo>
                  <a:pt x="0" y="34290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3426669" y="4968965"/>
            <a:ext cx="3377640" cy="3429076"/>
          </a:xfrm>
          <a:custGeom>
            <a:avLst/>
            <a:gdLst/>
            <a:ahLst/>
            <a:cxnLst/>
            <a:rect r="r" b="b" t="t" l="l"/>
            <a:pathLst>
              <a:path h="3429076" w="3377640">
                <a:moveTo>
                  <a:pt x="0" y="0"/>
                </a:moveTo>
                <a:lnTo>
                  <a:pt x="3377640" y="0"/>
                </a:lnTo>
                <a:lnTo>
                  <a:pt x="3377640" y="3429076"/>
                </a:lnTo>
                <a:lnTo>
                  <a:pt x="0" y="34290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a:grpSpLocks noChangeAspect="true"/>
          </p:cNvGrpSpPr>
          <p:nvPr/>
        </p:nvGrpSpPr>
        <p:grpSpPr>
          <a:xfrm rot="0">
            <a:off x="11304784" y="2701278"/>
            <a:ext cx="5079754" cy="5246370"/>
            <a:chOff x="0" y="0"/>
            <a:chExt cx="6350000" cy="6558280"/>
          </a:xfrm>
        </p:grpSpPr>
        <p:sp>
          <p:nvSpPr>
            <p:cNvPr name="Freeform 5" id="5"/>
            <p:cNvSpPr/>
            <p:nvPr/>
          </p:nvSpPr>
          <p:spPr>
            <a:xfrm flipH="false" flipV="false" rot="0">
              <a:off x="74930" y="74930"/>
              <a:ext cx="6200140" cy="6408420"/>
            </a:xfrm>
            <a:custGeom>
              <a:avLst/>
              <a:gdLst/>
              <a:ahLst/>
              <a:cxnLst/>
              <a:rect r="r" b="b" t="t" l="l"/>
              <a:pathLst>
                <a:path h="6408420" w="6200140">
                  <a:moveTo>
                    <a:pt x="6200140" y="5351780"/>
                  </a:moveTo>
                  <a:cubicBezTo>
                    <a:pt x="6200140" y="5935980"/>
                    <a:pt x="5726430" y="6408420"/>
                    <a:pt x="5143500" y="6408420"/>
                  </a:cubicBezTo>
                  <a:lnTo>
                    <a:pt x="1056640" y="6408420"/>
                  </a:lnTo>
                  <a:cubicBezTo>
                    <a:pt x="472440" y="6408420"/>
                    <a:pt x="0" y="5934710"/>
                    <a:pt x="0" y="5351780"/>
                  </a:cubicBezTo>
                  <a:lnTo>
                    <a:pt x="0" y="1056640"/>
                  </a:lnTo>
                  <a:cubicBezTo>
                    <a:pt x="0" y="472440"/>
                    <a:pt x="473710" y="0"/>
                    <a:pt x="1056640" y="0"/>
                  </a:cubicBezTo>
                  <a:lnTo>
                    <a:pt x="5143500" y="0"/>
                  </a:lnTo>
                  <a:cubicBezTo>
                    <a:pt x="5727700" y="0"/>
                    <a:pt x="6200140" y="473710"/>
                    <a:pt x="6200140" y="1056640"/>
                  </a:cubicBezTo>
                  <a:lnTo>
                    <a:pt x="6200140" y="5351780"/>
                  </a:lnTo>
                  <a:close/>
                </a:path>
              </a:pathLst>
            </a:custGeom>
            <a:blipFill>
              <a:blip r:embed="rId4"/>
              <a:stretch>
                <a:fillRect l="-25296" t="0" r="-25296" b="0"/>
              </a:stretch>
            </a:blipFill>
          </p:spPr>
        </p:sp>
        <p:sp>
          <p:nvSpPr>
            <p:cNvPr name="Freeform 6" id="6"/>
            <p:cNvSpPr/>
            <p:nvPr/>
          </p:nvSpPr>
          <p:spPr>
            <a:xfrm flipH="false" flipV="false" rot="0">
              <a:off x="0" y="0"/>
              <a:ext cx="6350000" cy="6558280"/>
            </a:xfrm>
            <a:custGeom>
              <a:avLst/>
              <a:gdLst/>
              <a:ahLst/>
              <a:cxnLst/>
              <a:rect r="r" b="b" t="t" l="l"/>
              <a:pathLst>
                <a:path h="6558280" w="6350000">
                  <a:moveTo>
                    <a:pt x="5218430" y="6558280"/>
                  </a:moveTo>
                  <a:lnTo>
                    <a:pt x="1131570" y="6558280"/>
                  </a:lnTo>
                  <a:cubicBezTo>
                    <a:pt x="508000" y="6558280"/>
                    <a:pt x="0" y="6050280"/>
                    <a:pt x="0" y="5426710"/>
                  </a:cubicBezTo>
                  <a:lnTo>
                    <a:pt x="0" y="1131570"/>
                  </a:lnTo>
                  <a:cubicBezTo>
                    <a:pt x="0" y="508000"/>
                    <a:pt x="508000" y="0"/>
                    <a:pt x="1131570" y="0"/>
                  </a:cubicBezTo>
                  <a:lnTo>
                    <a:pt x="5218430" y="0"/>
                  </a:lnTo>
                  <a:cubicBezTo>
                    <a:pt x="5842000" y="0"/>
                    <a:pt x="6350000" y="508000"/>
                    <a:pt x="6350000" y="1131570"/>
                  </a:cubicBezTo>
                  <a:lnTo>
                    <a:pt x="6350000" y="5425440"/>
                  </a:lnTo>
                  <a:cubicBezTo>
                    <a:pt x="6350000" y="6050280"/>
                    <a:pt x="5842000" y="6558280"/>
                    <a:pt x="5218430" y="6558280"/>
                  </a:cubicBezTo>
                  <a:close/>
                  <a:moveTo>
                    <a:pt x="1131570" y="149860"/>
                  </a:moveTo>
                  <a:cubicBezTo>
                    <a:pt x="590550" y="149860"/>
                    <a:pt x="149860" y="590550"/>
                    <a:pt x="149860" y="1131570"/>
                  </a:cubicBezTo>
                  <a:lnTo>
                    <a:pt x="149860" y="5425440"/>
                  </a:lnTo>
                  <a:cubicBezTo>
                    <a:pt x="149860" y="5966460"/>
                    <a:pt x="590550" y="6407150"/>
                    <a:pt x="1131570" y="6407150"/>
                  </a:cubicBezTo>
                  <a:lnTo>
                    <a:pt x="5218430" y="6407150"/>
                  </a:lnTo>
                  <a:cubicBezTo>
                    <a:pt x="5759450" y="6407150"/>
                    <a:pt x="6200140" y="5966460"/>
                    <a:pt x="6200140" y="5425440"/>
                  </a:cubicBezTo>
                  <a:lnTo>
                    <a:pt x="6200140" y="1131570"/>
                  </a:lnTo>
                  <a:cubicBezTo>
                    <a:pt x="6200140" y="590550"/>
                    <a:pt x="5759450" y="149860"/>
                    <a:pt x="5218430" y="149860"/>
                  </a:cubicBezTo>
                  <a:lnTo>
                    <a:pt x="1131570" y="149860"/>
                  </a:lnTo>
                  <a:close/>
                </a:path>
              </a:pathLst>
            </a:custGeom>
            <a:solidFill>
              <a:srgbClr val="87DDEB"/>
            </a:solidFill>
          </p:spPr>
        </p:sp>
      </p:grpSp>
      <p:sp>
        <p:nvSpPr>
          <p:cNvPr name="Freeform 7" id="7"/>
          <p:cNvSpPr/>
          <p:nvPr/>
        </p:nvSpPr>
        <p:spPr>
          <a:xfrm flipH="false" flipV="false" rot="5400000">
            <a:off x="6382699" y="136181"/>
            <a:ext cx="3986439" cy="2641016"/>
          </a:xfrm>
          <a:custGeom>
            <a:avLst/>
            <a:gdLst/>
            <a:ahLst/>
            <a:cxnLst/>
            <a:rect r="r" b="b" t="t" l="l"/>
            <a:pathLst>
              <a:path h="2641016" w="3986439">
                <a:moveTo>
                  <a:pt x="0" y="0"/>
                </a:moveTo>
                <a:lnTo>
                  <a:pt x="3986439" y="0"/>
                </a:lnTo>
                <a:lnTo>
                  <a:pt x="3986439" y="2641016"/>
                </a:lnTo>
                <a:lnTo>
                  <a:pt x="0" y="264101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5400000">
            <a:off x="9642790" y="8625544"/>
            <a:ext cx="2485301" cy="1646512"/>
          </a:xfrm>
          <a:custGeom>
            <a:avLst/>
            <a:gdLst/>
            <a:ahLst/>
            <a:cxnLst/>
            <a:rect r="r" b="b" t="t" l="l"/>
            <a:pathLst>
              <a:path h="1646512" w="2485301">
                <a:moveTo>
                  <a:pt x="0" y="0"/>
                </a:moveTo>
                <a:lnTo>
                  <a:pt x="2485301" y="0"/>
                </a:lnTo>
                <a:lnTo>
                  <a:pt x="2485301" y="1646512"/>
                </a:lnTo>
                <a:lnTo>
                  <a:pt x="0" y="164651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026438" y="2289038"/>
            <a:ext cx="7732224" cy="1346200"/>
          </a:xfrm>
          <a:prstGeom prst="rect">
            <a:avLst/>
          </a:prstGeom>
        </p:spPr>
        <p:txBody>
          <a:bodyPr anchor="t" rtlCol="false" tIns="0" lIns="0" bIns="0" rIns="0">
            <a:spAutoFit/>
          </a:bodyPr>
          <a:lstStyle/>
          <a:p>
            <a:pPr>
              <a:lnSpc>
                <a:spcPts val="9200"/>
              </a:lnSpc>
            </a:pPr>
            <a:r>
              <a:rPr lang="en-US" sz="8000">
                <a:solidFill>
                  <a:srgbClr val="FFFFFF"/>
                </a:solidFill>
                <a:latin typeface="Retropix Bold"/>
              </a:rPr>
              <a:t>COS’È</a:t>
            </a:r>
          </a:p>
        </p:txBody>
      </p:sp>
      <p:sp>
        <p:nvSpPr>
          <p:cNvPr name="TextBox 10" id="10"/>
          <p:cNvSpPr txBox="true"/>
          <p:nvPr/>
        </p:nvSpPr>
        <p:spPr>
          <a:xfrm rot="0">
            <a:off x="1028700" y="4317532"/>
            <a:ext cx="7474763" cy="4080509"/>
          </a:xfrm>
          <a:prstGeom prst="rect">
            <a:avLst/>
          </a:prstGeom>
        </p:spPr>
        <p:txBody>
          <a:bodyPr anchor="t" rtlCol="false" tIns="0" lIns="0" bIns="0" rIns="0">
            <a:spAutoFit/>
          </a:bodyPr>
          <a:lstStyle/>
          <a:p>
            <a:pPr>
              <a:lnSpc>
                <a:spcPts val="2940"/>
              </a:lnSpc>
            </a:pPr>
            <a:r>
              <a:rPr lang="en-US" sz="2100">
                <a:solidFill>
                  <a:srgbClr val="FFFFFF"/>
                </a:solidFill>
                <a:latin typeface="Lato 1"/>
              </a:rPr>
              <a:t>Chiamato anche Cross Site Scripting è un attacco eseguito su un sito web tramite l’impiego di script, il cui codice viene eseguito direttamente in back-end senza essere convertito in formato SQL e passato al database. Gli obbiettivi sono:</a:t>
            </a:r>
          </a:p>
          <a:p>
            <a:pPr marL="453395" indent="-226697" lvl="1">
              <a:lnSpc>
                <a:spcPts val="2940"/>
              </a:lnSpc>
              <a:buFont typeface="Arial"/>
              <a:buChar char="•"/>
            </a:pPr>
            <a:r>
              <a:rPr lang="en-US" sz="2100">
                <a:solidFill>
                  <a:srgbClr val="FFFFFF"/>
                </a:solidFill>
                <a:latin typeface="Lato 1"/>
              </a:rPr>
              <a:t>Modificare un sito</a:t>
            </a:r>
          </a:p>
          <a:p>
            <a:pPr marL="453395" indent="-226697" lvl="1">
              <a:lnSpc>
                <a:spcPts val="2940"/>
              </a:lnSpc>
              <a:buFont typeface="Arial"/>
              <a:buChar char="•"/>
            </a:pPr>
            <a:r>
              <a:rPr lang="en-US" sz="2100">
                <a:solidFill>
                  <a:srgbClr val="FFFFFF"/>
                </a:solidFill>
                <a:latin typeface="Lato 1"/>
              </a:rPr>
              <a:t>Iniettare contenuti malevoli</a:t>
            </a:r>
          </a:p>
          <a:p>
            <a:pPr marL="453395" indent="-226697" lvl="1">
              <a:lnSpc>
                <a:spcPts val="2940"/>
              </a:lnSpc>
              <a:buFont typeface="Arial"/>
              <a:buChar char="•"/>
            </a:pPr>
            <a:r>
              <a:rPr lang="en-US" sz="2100">
                <a:solidFill>
                  <a:srgbClr val="FFFFFF"/>
                </a:solidFill>
                <a:latin typeface="Lato 1"/>
              </a:rPr>
              <a:t>rubare cookie</a:t>
            </a:r>
          </a:p>
          <a:p>
            <a:pPr marL="453395" indent="-226697" lvl="1">
              <a:lnSpc>
                <a:spcPts val="2940"/>
              </a:lnSpc>
              <a:buFont typeface="Arial"/>
              <a:buChar char="•"/>
            </a:pPr>
            <a:r>
              <a:rPr lang="en-US" sz="2100">
                <a:solidFill>
                  <a:srgbClr val="FFFFFF"/>
                </a:solidFill>
                <a:latin typeface="Lato 1"/>
              </a:rPr>
              <a:t>Eseguire operazioni sulla web app</a:t>
            </a:r>
          </a:p>
          <a:p>
            <a:pPr marL="453395" indent="-226697" lvl="1">
              <a:lnSpc>
                <a:spcPts val="2940"/>
              </a:lnSpc>
              <a:buFont typeface="Arial"/>
              <a:buChar char="•"/>
            </a:pPr>
            <a:r>
              <a:rPr lang="en-US" sz="2100">
                <a:solidFill>
                  <a:srgbClr val="FFFFFF"/>
                </a:solidFill>
                <a:latin typeface="Lato 1"/>
              </a:rPr>
              <a:t>Rubare dati sensibili</a:t>
            </a:r>
          </a:p>
          <a:p>
            <a:pPr>
              <a:lnSpc>
                <a:spcPts val="2940"/>
              </a:lnSpc>
              <a:spcBef>
                <a:spcPct val="0"/>
              </a:spcBef>
            </a:pPr>
            <a:r>
              <a:rPr lang="en-US" sz="2100">
                <a:solidFill>
                  <a:srgbClr val="FFFFFF"/>
                </a:solidFill>
                <a:latin typeface="Lato 1"/>
              </a:rPr>
              <a:t>L’esecuzione di questa tipologia di attacco è fattibile solo nel caso in cui il programmatore non abbia sanificato gli input.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62B3B"/>
        </a:solidFill>
      </p:bgPr>
    </p:bg>
    <p:spTree>
      <p:nvGrpSpPr>
        <p:cNvPr id="1" name=""/>
        <p:cNvGrpSpPr/>
        <p:nvPr/>
      </p:nvGrpSpPr>
      <p:grpSpPr>
        <a:xfrm>
          <a:off x="0" y="0"/>
          <a:ext cx="0" cy="0"/>
          <a:chOff x="0" y="0"/>
          <a:chExt cx="0" cy="0"/>
        </a:xfrm>
      </p:grpSpPr>
      <p:sp>
        <p:nvSpPr>
          <p:cNvPr name="Freeform 2" id="2"/>
          <p:cNvSpPr/>
          <p:nvPr/>
        </p:nvSpPr>
        <p:spPr>
          <a:xfrm flipH="false" flipV="false" rot="0">
            <a:off x="519892" y="206087"/>
            <a:ext cx="3377640" cy="3429076"/>
          </a:xfrm>
          <a:custGeom>
            <a:avLst/>
            <a:gdLst/>
            <a:ahLst/>
            <a:cxnLst/>
            <a:rect r="r" b="b" t="t" l="l"/>
            <a:pathLst>
              <a:path h="3429076" w="3377640">
                <a:moveTo>
                  <a:pt x="0" y="0"/>
                </a:moveTo>
                <a:lnTo>
                  <a:pt x="3377640" y="0"/>
                </a:lnTo>
                <a:lnTo>
                  <a:pt x="3377640" y="3429077"/>
                </a:lnTo>
                <a:lnTo>
                  <a:pt x="0" y="34290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4706274" y="6491611"/>
            <a:ext cx="3377640" cy="3429076"/>
          </a:xfrm>
          <a:custGeom>
            <a:avLst/>
            <a:gdLst/>
            <a:ahLst/>
            <a:cxnLst/>
            <a:rect r="r" b="b" t="t" l="l"/>
            <a:pathLst>
              <a:path h="3429076" w="3377640">
                <a:moveTo>
                  <a:pt x="0" y="0"/>
                </a:moveTo>
                <a:lnTo>
                  <a:pt x="3377640" y="0"/>
                </a:lnTo>
                <a:lnTo>
                  <a:pt x="3377640" y="3429077"/>
                </a:lnTo>
                <a:lnTo>
                  <a:pt x="0" y="34290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5400000">
            <a:off x="140558" y="7367101"/>
            <a:ext cx="3512661" cy="2327138"/>
          </a:xfrm>
          <a:custGeom>
            <a:avLst/>
            <a:gdLst/>
            <a:ahLst/>
            <a:cxnLst/>
            <a:rect r="r" b="b" t="t" l="l"/>
            <a:pathLst>
              <a:path h="2327138" w="3512661">
                <a:moveTo>
                  <a:pt x="0" y="0"/>
                </a:moveTo>
                <a:lnTo>
                  <a:pt x="3512661" y="0"/>
                </a:lnTo>
                <a:lnTo>
                  <a:pt x="3512661" y="2327138"/>
                </a:lnTo>
                <a:lnTo>
                  <a:pt x="0" y="23271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400000">
            <a:off x="15193394" y="490944"/>
            <a:ext cx="2485301" cy="1646512"/>
          </a:xfrm>
          <a:custGeom>
            <a:avLst/>
            <a:gdLst/>
            <a:ahLst/>
            <a:cxnLst/>
            <a:rect r="r" b="b" t="t" l="l"/>
            <a:pathLst>
              <a:path h="1646512" w="2485301">
                <a:moveTo>
                  <a:pt x="0" y="0"/>
                </a:moveTo>
                <a:lnTo>
                  <a:pt x="2485301" y="0"/>
                </a:lnTo>
                <a:lnTo>
                  <a:pt x="2485301" y="1646512"/>
                </a:lnTo>
                <a:lnTo>
                  <a:pt x="0" y="164651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9944953" y="4601427"/>
            <a:ext cx="7075971" cy="4345826"/>
          </a:xfrm>
          <a:custGeom>
            <a:avLst/>
            <a:gdLst/>
            <a:ahLst/>
            <a:cxnLst/>
            <a:rect r="r" b="b" t="t" l="l"/>
            <a:pathLst>
              <a:path h="4345826" w="7075971">
                <a:moveTo>
                  <a:pt x="0" y="0"/>
                </a:moveTo>
                <a:lnTo>
                  <a:pt x="7075971" y="0"/>
                </a:lnTo>
                <a:lnTo>
                  <a:pt x="7075971" y="4345825"/>
                </a:lnTo>
                <a:lnTo>
                  <a:pt x="0" y="4345825"/>
                </a:lnTo>
                <a:lnTo>
                  <a:pt x="0" y="0"/>
                </a:lnTo>
                <a:close/>
              </a:path>
            </a:pathLst>
          </a:custGeom>
          <a:blipFill>
            <a:blip r:embed="rId6"/>
            <a:stretch>
              <a:fillRect l="0" t="0" r="0" b="0"/>
            </a:stretch>
          </a:blipFill>
        </p:spPr>
      </p:sp>
      <p:sp>
        <p:nvSpPr>
          <p:cNvPr name="TextBox 7" id="7"/>
          <p:cNvSpPr txBox="true"/>
          <p:nvPr/>
        </p:nvSpPr>
        <p:spPr>
          <a:xfrm rot="0">
            <a:off x="1896888" y="1210651"/>
            <a:ext cx="7732224" cy="1346200"/>
          </a:xfrm>
          <a:prstGeom prst="rect">
            <a:avLst/>
          </a:prstGeom>
        </p:spPr>
        <p:txBody>
          <a:bodyPr anchor="t" rtlCol="false" tIns="0" lIns="0" bIns="0" rIns="0">
            <a:spAutoFit/>
          </a:bodyPr>
          <a:lstStyle/>
          <a:p>
            <a:pPr>
              <a:lnSpc>
                <a:spcPts val="9200"/>
              </a:lnSpc>
            </a:pPr>
            <a:r>
              <a:rPr lang="en-US" sz="8000">
                <a:solidFill>
                  <a:srgbClr val="FFFFFF"/>
                </a:solidFill>
                <a:latin typeface="Retropix Bold"/>
              </a:rPr>
              <a:t>COME FUNZIONA?</a:t>
            </a:r>
          </a:p>
        </p:txBody>
      </p:sp>
      <p:sp>
        <p:nvSpPr>
          <p:cNvPr name="TextBox 8" id="8"/>
          <p:cNvSpPr txBox="true"/>
          <p:nvPr/>
        </p:nvSpPr>
        <p:spPr>
          <a:xfrm rot="0">
            <a:off x="1896888" y="3094572"/>
            <a:ext cx="7474763" cy="2966084"/>
          </a:xfrm>
          <a:prstGeom prst="rect">
            <a:avLst/>
          </a:prstGeom>
        </p:spPr>
        <p:txBody>
          <a:bodyPr anchor="t" rtlCol="false" tIns="0" lIns="0" bIns="0" rIns="0">
            <a:spAutoFit/>
          </a:bodyPr>
          <a:lstStyle/>
          <a:p>
            <a:pPr>
              <a:lnSpc>
                <a:spcPts val="2940"/>
              </a:lnSpc>
              <a:spcBef>
                <a:spcPct val="0"/>
              </a:spcBef>
            </a:pPr>
            <a:r>
              <a:rPr lang="en-US" sz="2100">
                <a:solidFill>
                  <a:srgbClr val="FFFFFF"/>
                </a:solidFill>
                <a:latin typeface="Lato 1"/>
              </a:rPr>
              <a:t>Funziona grazie a degli script inseriti in un sito web, dove il programmatore non ha sanificato gli input. Questi siti vengono definiti vulnerabili. Questi sono facilmente riconoscibili usando dei semplici comandi di scripting come: “&lt;I&gt;” che va a modificare il testo in corsivo. Nel caso che il comando venga eseguito la web app sarà vulnerabile. Spesso le vittime di questi attacchi risultano anche vittime di phishing, in quanto apriranno dei link che portano a siti falsi contenenti lo script malevolo</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62B3B"/>
        </a:solidFill>
      </p:bgPr>
    </p:bg>
    <p:spTree>
      <p:nvGrpSpPr>
        <p:cNvPr id="1" name=""/>
        <p:cNvGrpSpPr/>
        <p:nvPr/>
      </p:nvGrpSpPr>
      <p:grpSpPr>
        <a:xfrm>
          <a:off x="0" y="0"/>
          <a:ext cx="0" cy="0"/>
          <a:chOff x="0" y="0"/>
          <a:chExt cx="0" cy="0"/>
        </a:xfrm>
      </p:grpSpPr>
      <p:sp>
        <p:nvSpPr>
          <p:cNvPr name="Freeform 2" id="2"/>
          <p:cNvSpPr/>
          <p:nvPr/>
        </p:nvSpPr>
        <p:spPr>
          <a:xfrm flipH="false" flipV="false" rot="0">
            <a:off x="519892" y="206087"/>
            <a:ext cx="3377640" cy="3429076"/>
          </a:xfrm>
          <a:custGeom>
            <a:avLst/>
            <a:gdLst/>
            <a:ahLst/>
            <a:cxnLst/>
            <a:rect r="r" b="b" t="t" l="l"/>
            <a:pathLst>
              <a:path h="3429076" w="3377640">
                <a:moveTo>
                  <a:pt x="0" y="0"/>
                </a:moveTo>
                <a:lnTo>
                  <a:pt x="3377640" y="0"/>
                </a:lnTo>
                <a:lnTo>
                  <a:pt x="3377640" y="3429077"/>
                </a:lnTo>
                <a:lnTo>
                  <a:pt x="0" y="34290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4706274" y="6491611"/>
            <a:ext cx="3377640" cy="3429076"/>
          </a:xfrm>
          <a:custGeom>
            <a:avLst/>
            <a:gdLst/>
            <a:ahLst/>
            <a:cxnLst/>
            <a:rect r="r" b="b" t="t" l="l"/>
            <a:pathLst>
              <a:path h="3429076" w="3377640">
                <a:moveTo>
                  <a:pt x="0" y="0"/>
                </a:moveTo>
                <a:lnTo>
                  <a:pt x="3377640" y="0"/>
                </a:lnTo>
                <a:lnTo>
                  <a:pt x="3377640" y="3429077"/>
                </a:lnTo>
                <a:lnTo>
                  <a:pt x="0" y="34290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5400000">
            <a:off x="140558" y="7367101"/>
            <a:ext cx="3512661" cy="2327138"/>
          </a:xfrm>
          <a:custGeom>
            <a:avLst/>
            <a:gdLst/>
            <a:ahLst/>
            <a:cxnLst/>
            <a:rect r="r" b="b" t="t" l="l"/>
            <a:pathLst>
              <a:path h="2327138" w="3512661">
                <a:moveTo>
                  <a:pt x="0" y="0"/>
                </a:moveTo>
                <a:lnTo>
                  <a:pt x="3512661" y="0"/>
                </a:lnTo>
                <a:lnTo>
                  <a:pt x="3512661" y="2327138"/>
                </a:lnTo>
                <a:lnTo>
                  <a:pt x="0" y="23271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400000">
            <a:off x="15530971" y="419395"/>
            <a:ext cx="2485301" cy="1646512"/>
          </a:xfrm>
          <a:custGeom>
            <a:avLst/>
            <a:gdLst/>
            <a:ahLst/>
            <a:cxnLst/>
            <a:rect r="r" b="b" t="t" l="l"/>
            <a:pathLst>
              <a:path h="1646512" w="2485301">
                <a:moveTo>
                  <a:pt x="0" y="0"/>
                </a:moveTo>
                <a:lnTo>
                  <a:pt x="2485301" y="0"/>
                </a:lnTo>
                <a:lnTo>
                  <a:pt x="2485301" y="1646511"/>
                </a:lnTo>
                <a:lnTo>
                  <a:pt x="0" y="16465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0949631" y="755822"/>
            <a:ext cx="4714304" cy="8775357"/>
          </a:xfrm>
          <a:custGeom>
            <a:avLst/>
            <a:gdLst/>
            <a:ahLst/>
            <a:cxnLst/>
            <a:rect r="r" b="b" t="t" l="l"/>
            <a:pathLst>
              <a:path h="8775357" w="4714304">
                <a:moveTo>
                  <a:pt x="0" y="0"/>
                </a:moveTo>
                <a:lnTo>
                  <a:pt x="4714304" y="0"/>
                </a:lnTo>
                <a:lnTo>
                  <a:pt x="4714304" y="8775356"/>
                </a:lnTo>
                <a:lnTo>
                  <a:pt x="0" y="8775356"/>
                </a:lnTo>
                <a:lnTo>
                  <a:pt x="0" y="0"/>
                </a:lnTo>
                <a:close/>
              </a:path>
            </a:pathLst>
          </a:custGeom>
          <a:blipFill>
            <a:blip r:embed="rId6"/>
            <a:stretch>
              <a:fillRect l="0" t="0" r="0" b="0"/>
            </a:stretch>
          </a:blipFill>
        </p:spPr>
      </p:sp>
      <p:sp>
        <p:nvSpPr>
          <p:cNvPr name="TextBox 7" id="7"/>
          <p:cNvSpPr txBox="true"/>
          <p:nvPr/>
        </p:nvSpPr>
        <p:spPr>
          <a:xfrm rot="0">
            <a:off x="1896888" y="1210651"/>
            <a:ext cx="8618365" cy="1346200"/>
          </a:xfrm>
          <a:prstGeom prst="rect">
            <a:avLst/>
          </a:prstGeom>
        </p:spPr>
        <p:txBody>
          <a:bodyPr anchor="t" rtlCol="false" tIns="0" lIns="0" bIns="0" rIns="0">
            <a:spAutoFit/>
          </a:bodyPr>
          <a:lstStyle/>
          <a:p>
            <a:pPr>
              <a:lnSpc>
                <a:spcPts val="9200"/>
              </a:lnSpc>
            </a:pPr>
            <a:r>
              <a:rPr lang="en-US" sz="8000">
                <a:solidFill>
                  <a:srgbClr val="FFFFFF"/>
                </a:solidFill>
                <a:latin typeface="Retropix Bold"/>
              </a:rPr>
              <a:t>COS’È UNO SCRIPT</a:t>
            </a:r>
          </a:p>
        </p:txBody>
      </p:sp>
      <p:sp>
        <p:nvSpPr>
          <p:cNvPr name="TextBox 8" id="8"/>
          <p:cNvSpPr txBox="true"/>
          <p:nvPr/>
        </p:nvSpPr>
        <p:spPr>
          <a:xfrm rot="0">
            <a:off x="2208712" y="3587539"/>
            <a:ext cx="7474763" cy="1851659"/>
          </a:xfrm>
          <a:prstGeom prst="rect">
            <a:avLst/>
          </a:prstGeom>
        </p:spPr>
        <p:txBody>
          <a:bodyPr anchor="t" rtlCol="false" tIns="0" lIns="0" bIns="0" rIns="0">
            <a:spAutoFit/>
          </a:bodyPr>
          <a:lstStyle/>
          <a:p>
            <a:pPr>
              <a:lnSpc>
                <a:spcPts val="2940"/>
              </a:lnSpc>
              <a:spcBef>
                <a:spcPct val="0"/>
              </a:spcBef>
            </a:pPr>
            <a:r>
              <a:rPr lang="en-US" sz="2100">
                <a:solidFill>
                  <a:srgbClr val="FFFFFF"/>
                </a:solidFill>
                <a:latin typeface="Lato 1"/>
              </a:rPr>
              <a:t>Uno script è un codice scrivibile con un linguaggio di programmazione compilato. Gli attacchi, basati sullo scripting, più frequenti sfruttano un linguaggio di programmazione chiamato SQL. Vengono usati per automatizzare funzioni del sistema operativo o altri software. </a:t>
            </a:r>
          </a:p>
        </p:txBody>
      </p:sp>
      <p:sp>
        <p:nvSpPr>
          <p:cNvPr name="TextBox 9" id="9"/>
          <p:cNvSpPr txBox="true"/>
          <p:nvPr/>
        </p:nvSpPr>
        <p:spPr>
          <a:xfrm rot="0">
            <a:off x="5318670" y="8812895"/>
            <a:ext cx="5344531" cy="445405"/>
          </a:xfrm>
          <a:prstGeom prst="rect">
            <a:avLst/>
          </a:prstGeom>
        </p:spPr>
        <p:txBody>
          <a:bodyPr anchor="t" rtlCol="false" tIns="0" lIns="0" bIns="0" rIns="0">
            <a:spAutoFit/>
          </a:bodyPr>
          <a:lstStyle/>
          <a:p>
            <a:pPr algn="r">
              <a:lnSpc>
                <a:spcPts val="1726"/>
              </a:lnSpc>
              <a:spcBef>
                <a:spcPct val="0"/>
              </a:spcBef>
            </a:pPr>
            <a:r>
              <a:rPr lang="en-US" sz="1501">
                <a:solidFill>
                  <a:srgbClr val="FFFFFF"/>
                </a:solidFill>
                <a:latin typeface="Lato 2"/>
              </a:rPr>
              <a:t>RIporto qui lo script usato per la simulazione d’attacco con DVWA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262B3B"/>
        </a:solidFill>
      </p:bgPr>
    </p:bg>
    <p:spTree>
      <p:nvGrpSpPr>
        <p:cNvPr id="1" name=""/>
        <p:cNvGrpSpPr/>
        <p:nvPr/>
      </p:nvGrpSpPr>
      <p:grpSpPr>
        <a:xfrm>
          <a:off x="0" y="0"/>
          <a:ext cx="0" cy="0"/>
          <a:chOff x="0" y="0"/>
          <a:chExt cx="0" cy="0"/>
        </a:xfrm>
      </p:grpSpPr>
      <p:sp>
        <p:nvSpPr>
          <p:cNvPr name="Freeform 2" id="2"/>
          <p:cNvSpPr/>
          <p:nvPr/>
        </p:nvSpPr>
        <p:spPr>
          <a:xfrm flipH="false" flipV="false" rot="0">
            <a:off x="372202" y="235887"/>
            <a:ext cx="3377640" cy="3429076"/>
          </a:xfrm>
          <a:custGeom>
            <a:avLst/>
            <a:gdLst/>
            <a:ahLst/>
            <a:cxnLst/>
            <a:rect r="r" b="b" t="t" l="l"/>
            <a:pathLst>
              <a:path h="3429076" w="3377640">
                <a:moveTo>
                  <a:pt x="0" y="0"/>
                </a:moveTo>
                <a:lnTo>
                  <a:pt x="3377640" y="0"/>
                </a:lnTo>
                <a:lnTo>
                  <a:pt x="3377640" y="3429077"/>
                </a:lnTo>
                <a:lnTo>
                  <a:pt x="0" y="34290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4727372" y="6710568"/>
            <a:ext cx="3377640" cy="3429076"/>
          </a:xfrm>
          <a:custGeom>
            <a:avLst/>
            <a:gdLst/>
            <a:ahLst/>
            <a:cxnLst/>
            <a:rect r="r" b="b" t="t" l="l"/>
            <a:pathLst>
              <a:path h="3429076" w="3377640">
                <a:moveTo>
                  <a:pt x="0" y="0"/>
                </a:moveTo>
                <a:lnTo>
                  <a:pt x="3377640" y="0"/>
                </a:lnTo>
                <a:lnTo>
                  <a:pt x="3377640" y="3429076"/>
                </a:lnTo>
                <a:lnTo>
                  <a:pt x="0" y="342907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5400000">
            <a:off x="13967" y="7367101"/>
            <a:ext cx="3512661" cy="2327138"/>
          </a:xfrm>
          <a:custGeom>
            <a:avLst/>
            <a:gdLst/>
            <a:ahLst/>
            <a:cxnLst/>
            <a:rect r="r" b="b" t="t" l="l"/>
            <a:pathLst>
              <a:path h="2327138" w="3512661">
                <a:moveTo>
                  <a:pt x="0" y="0"/>
                </a:moveTo>
                <a:lnTo>
                  <a:pt x="3512660" y="0"/>
                </a:lnTo>
                <a:lnTo>
                  <a:pt x="3512660" y="2327138"/>
                </a:lnTo>
                <a:lnTo>
                  <a:pt x="0" y="23271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400000">
            <a:off x="15530971" y="419395"/>
            <a:ext cx="2485301" cy="1646512"/>
          </a:xfrm>
          <a:custGeom>
            <a:avLst/>
            <a:gdLst/>
            <a:ahLst/>
            <a:cxnLst/>
            <a:rect r="r" b="b" t="t" l="l"/>
            <a:pathLst>
              <a:path h="1646512" w="2485301">
                <a:moveTo>
                  <a:pt x="0" y="0"/>
                </a:moveTo>
                <a:lnTo>
                  <a:pt x="2485301" y="0"/>
                </a:lnTo>
                <a:lnTo>
                  <a:pt x="2485301" y="1646511"/>
                </a:lnTo>
                <a:lnTo>
                  <a:pt x="0" y="164651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9315921" y="3414437"/>
            <a:ext cx="7943379" cy="5517106"/>
          </a:xfrm>
          <a:custGeom>
            <a:avLst/>
            <a:gdLst/>
            <a:ahLst/>
            <a:cxnLst/>
            <a:rect r="r" b="b" t="t" l="l"/>
            <a:pathLst>
              <a:path h="5517106" w="7943379">
                <a:moveTo>
                  <a:pt x="0" y="0"/>
                </a:moveTo>
                <a:lnTo>
                  <a:pt x="7943379" y="0"/>
                </a:lnTo>
                <a:lnTo>
                  <a:pt x="7943379" y="5517106"/>
                </a:lnTo>
                <a:lnTo>
                  <a:pt x="0" y="5517106"/>
                </a:lnTo>
                <a:lnTo>
                  <a:pt x="0" y="0"/>
                </a:lnTo>
                <a:close/>
              </a:path>
            </a:pathLst>
          </a:custGeom>
          <a:blipFill>
            <a:blip r:embed="rId6"/>
            <a:stretch>
              <a:fillRect l="0" t="0" r="0" b="0"/>
            </a:stretch>
          </a:blipFill>
        </p:spPr>
      </p:sp>
      <p:sp>
        <p:nvSpPr>
          <p:cNvPr name="TextBox 7" id="7"/>
          <p:cNvSpPr txBox="true"/>
          <p:nvPr/>
        </p:nvSpPr>
        <p:spPr>
          <a:xfrm rot="0">
            <a:off x="1580410" y="1210651"/>
            <a:ext cx="8618365" cy="1346200"/>
          </a:xfrm>
          <a:prstGeom prst="rect">
            <a:avLst/>
          </a:prstGeom>
        </p:spPr>
        <p:txBody>
          <a:bodyPr anchor="t" rtlCol="false" tIns="0" lIns="0" bIns="0" rIns="0">
            <a:spAutoFit/>
          </a:bodyPr>
          <a:lstStyle/>
          <a:p>
            <a:pPr>
              <a:lnSpc>
                <a:spcPts val="9200"/>
              </a:lnSpc>
            </a:pPr>
            <a:r>
              <a:rPr lang="en-US" sz="8000">
                <a:solidFill>
                  <a:srgbClr val="FFFFFF"/>
                </a:solidFill>
                <a:latin typeface="Retropix Bold"/>
              </a:rPr>
              <a:t>ATTACCO A DVWA</a:t>
            </a:r>
          </a:p>
        </p:txBody>
      </p:sp>
      <p:sp>
        <p:nvSpPr>
          <p:cNvPr name="TextBox 8" id="8"/>
          <p:cNvSpPr txBox="true"/>
          <p:nvPr/>
        </p:nvSpPr>
        <p:spPr>
          <a:xfrm rot="0">
            <a:off x="1411621" y="2835689"/>
            <a:ext cx="7315939" cy="3621712"/>
          </a:xfrm>
          <a:prstGeom prst="rect">
            <a:avLst/>
          </a:prstGeom>
        </p:spPr>
        <p:txBody>
          <a:bodyPr anchor="t" rtlCol="false" tIns="0" lIns="0" bIns="0" rIns="0">
            <a:spAutoFit/>
          </a:bodyPr>
          <a:lstStyle/>
          <a:p>
            <a:pPr>
              <a:lnSpc>
                <a:spcPts val="2877"/>
              </a:lnSpc>
              <a:spcBef>
                <a:spcPct val="0"/>
              </a:spcBef>
            </a:pPr>
            <a:r>
              <a:rPr lang="en-US" sz="2055">
                <a:solidFill>
                  <a:srgbClr val="FFFFFF"/>
                </a:solidFill>
                <a:latin typeface="Lato 1"/>
              </a:rPr>
              <a:t>L’attacco viene eseguito su DVWA di metasploitable 2, un server apposito per simulare questa tipologia di attacco (e altri) semplicemente facendo un upload dello script sul server. Lo abbiamo eseguito con la contemporanea scansione di burpsuite per verificare le intercettazioni che avvengono contemporaneamente. Una volta inserito lo script basterà andare sul seguente link: ipmeta/dvwa/hackable/uploads/nomefile.php. Questo sarà tratto dalla sschermata di intercettazione di burpsuite e avremo accesso alla shell di comando remoto su metasploitable 2</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262B3B"/>
        </a:solidFill>
      </p:bgPr>
    </p:bg>
    <p:spTree>
      <p:nvGrpSpPr>
        <p:cNvPr id="1" name=""/>
        <p:cNvGrpSpPr/>
        <p:nvPr/>
      </p:nvGrpSpPr>
      <p:grpSpPr>
        <a:xfrm>
          <a:off x="0" y="0"/>
          <a:ext cx="0" cy="0"/>
          <a:chOff x="0" y="0"/>
          <a:chExt cx="0" cy="0"/>
        </a:xfrm>
      </p:grpSpPr>
      <p:sp>
        <p:nvSpPr>
          <p:cNvPr name="Freeform 2" id="2"/>
          <p:cNvSpPr/>
          <p:nvPr/>
        </p:nvSpPr>
        <p:spPr>
          <a:xfrm flipH="false" flipV="false" rot="0">
            <a:off x="-761114" y="3286761"/>
            <a:ext cx="5232035" cy="2707578"/>
          </a:xfrm>
          <a:custGeom>
            <a:avLst/>
            <a:gdLst/>
            <a:ahLst/>
            <a:cxnLst/>
            <a:rect r="r" b="b" t="t" l="l"/>
            <a:pathLst>
              <a:path h="2707578" w="5232035">
                <a:moveTo>
                  <a:pt x="0" y="0"/>
                </a:moveTo>
                <a:lnTo>
                  <a:pt x="5232035" y="0"/>
                </a:lnTo>
                <a:lnTo>
                  <a:pt x="5232035" y="2707578"/>
                </a:lnTo>
                <a:lnTo>
                  <a:pt x="0" y="270757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true" rot="5400000">
            <a:off x="4194741" y="2170129"/>
            <a:ext cx="7315200" cy="718220"/>
          </a:xfrm>
          <a:custGeom>
            <a:avLst/>
            <a:gdLst/>
            <a:ahLst/>
            <a:cxnLst/>
            <a:rect r="r" b="b" t="t" l="l"/>
            <a:pathLst>
              <a:path h="718220" w="7315200">
                <a:moveTo>
                  <a:pt x="0" y="718220"/>
                </a:moveTo>
                <a:lnTo>
                  <a:pt x="7315200" y="718220"/>
                </a:lnTo>
                <a:lnTo>
                  <a:pt x="7315200" y="0"/>
                </a:lnTo>
                <a:lnTo>
                  <a:pt x="0" y="0"/>
                </a:lnTo>
                <a:lnTo>
                  <a:pt x="0" y="71822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true" rot="5400000">
            <a:off x="4194741" y="7907940"/>
            <a:ext cx="7315200" cy="718220"/>
          </a:xfrm>
          <a:custGeom>
            <a:avLst/>
            <a:gdLst/>
            <a:ahLst/>
            <a:cxnLst/>
            <a:rect r="r" b="b" t="t" l="l"/>
            <a:pathLst>
              <a:path h="718220" w="7315200">
                <a:moveTo>
                  <a:pt x="0" y="718220"/>
                </a:moveTo>
                <a:lnTo>
                  <a:pt x="7315200" y="718220"/>
                </a:lnTo>
                <a:lnTo>
                  <a:pt x="7315200" y="0"/>
                </a:lnTo>
                <a:lnTo>
                  <a:pt x="0" y="0"/>
                </a:lnTo>
                <a:lnTo>
                  <a:pt x="0" y="71822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8592451" y="1225641"/>
            <a:ext cx="9075462" cy="7835718"/>
          </a:xfrm>
          <a:custGeom>
            <a:avLst/>
            <a:gdLst/>
            <a:ahLst/>
            <a:cxnLst/>
            <a:rect r="r" b="b" t="t" l="l"/>
            <a:pathLst>
              <a:path h="7835718" w="9075462">
                <a:moveTo>
                  <a:pt x="0" y="0"/>
                </a:moveTo>
                <a:lnTo>
                  <a:pt x="9075462" y="0"/>
                </a:lnTo>
                <a:lnTo>
                  <a:pt x="9075462" y="7835718"/>
                </a:lnTo>
                <a:lnTo>
                  <a:pt x="0" y="7835718"/>
                </a:lnTo>
                <a:lnTo>
                  <a:pt x="0" y="0"/>
                </a:lnTo>
                <a:close/>
              </a:path>
            </a:pathLst>
          </a:custGeom>
          <a:blipFill>
            <a:blip r:embed="rId6"/>
            <a:stretch>
              <a:fillRect l="-37128" t="0" r="-43647" b="0"/>
            </a:stretch>
          </a:blipFill>
        </p:spPr>
      </p:sp>
      <p:sp>
        <p:nvSpPr>
          <p:cNvPr name="TextBox 6" id="6"/>
          <p:cNvSpPr txBox="true"/>
          <p:nvPr/>
        </p:nvSpPr>
        <p:spPr>
          <a:xfrm rot="0">
            <a:off x="1028700" y="914400"/>
            <a:ext cx="5960364" cy="2372361"/>
          </a:xfrm>
          <a:prstGeom prst="rect">
            <a:avLst/>
          </a:prstGeom>
        </p:spPr>
        <p:txBody>
          <a:bodyPr anchor="t" rtlCol="false" tIns="0" lIns="0" bIns="0" rIns="0">
            <a:spAutoFit/>
          </a:bodyPr>
          <a:lstStyle/>
          <a:p>
            <a:pPr>
              <a:lnSpc>
                <a:spcPts val="8740"/>
              </a:lnSpc>
            </a:pPr>
            <a:r>
              <a:rPr lang="en-US" sz="7600">
                <a:solidFill>
                  <a:srgbClr val="87DDEB"/>
                </a:solidFill>
                <a:latin typeface="Retropix Bold"/>
              </a:rPr>
              <a:t>RISULTATO FINALE</a:t>
            </a:r>
          </a:p>
        </p:txBody>
      </p:sp>
      <p:sp>
        <p:nvSpPr>
          <p:cNvPr name="TextBox 7" id="7"/>
          <p:cNvSpPr txBox="true"/>
          <p:nvPr/>
        </p:nvSpPr>
        <p:spPr>
          <a:xfrm rot="0">
            <a:off x="1028700" y="6729715"/>
            <a:ext cx="6083531" cy="1537335"/>
          </a:xfrm>
          <a:prstGeom prst="rect">
            <a:avLst/>
          </a:prstGeom>
        </p:spPr>
        <p:txBody>
          <a:bodyPr anchor="t" rtlCol="false" tIns="0" lIns="0" bIns="0" rIns="0">
            <a:spAutoFit/>
          </a:bodyPr>
          <a:lstStyle/>
          <a:p>
            <a:pPr>
              <a:lnSpc>
                <a:spcPts val="2415"/>
              </a:lnSpc>
              <a:spcBef>
                <a:spcPct val="0"/>
              </a:spcBef>
            </a:pPr>
            <a:r>
              <a:rPr lang="en-US" sz="2100">
                <a:solidFill>
                  <a:srgbClr val="87DDEB"/>
                </a:solidFill>
                <a:latin typeface="Lato 2"/>
              </a:rPr>
              <a:t>A questo punto basterà inserire i comandi cmd (comandi usati per eseguire funzioni di amministrazione avanzate) e otteremo i dati desiderati in funzione al comando immesso. Nel nostro caso in immagine abbiamo usato “netstat”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DAF6DQiZ9_U</dc:identifier>
  <dcterms:modified xsi:type="dcterms:W3CDTF">2011-08-01T06:04:30Z</dcterms:modified>
  <cp:revision>1</cp:revision>
  <dc:title>XSS reflected</dc:title>
</cp:coreProperties>
</file>

<file path=docProps/thumbnail.jpeg>
</file>